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9" r:id="rId5"/>
    <p:sldId id="256" r:id="rId6"/>
    <p:sldId id="257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9C77E-840E-4F82-986C-B2ED26538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7A0AC2-6393-40D9-B895-92F22FE02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3A877D-AD21-45BD-84A3-5F172DF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2929EC-21E2-48C3-9237-4E258818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8927B5-ECCA-4629-B811-B5824F5C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68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D958C-6709-44AF-B907-CA03D78F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D49957-8F95-43F9-9558-512551443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98C5BA-D454-4617-9518-DCFB8883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DC7A7E-751F-46B9-88A2-8BB82E05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3C678-4C3C-4294-A862-5FCF2716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55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AEBF11-8A94-414F-9C1E-9FB531865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D5B914-0D53-47AB-B622-F90B1AA9D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17A9F5-04E9-4EDC-A9C9-37CE64FD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3295A7-B24E-491F-A444-10AB5390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9FB536-D890-45FD-A4BB-5B4F2B2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52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DB100-8A12-4C29-A68F-B0F6FDD6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E64F03-E20E-4FB1-8295-7664D5331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B1B275-C285-4A2F-936B-7020794F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CF496D-EBB9-4B1A-A48C-14B43D3D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5434B1-0EA7-4FC0-93D5-56ED0B5D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4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67C3D-F911-40DA-942B-255673F6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1B9FBA-FEB8-4A28-8DF1-7C7C2F13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CF9FF3-D43A-413F-8636-BDDB42B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BDC74C-2719-4821-A336-A54393C8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EF7E1F-4B84-4544-852A-FF1ECAA4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5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0FA03-B721-4DB3-8EC7-CAF8C1D5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EE7DA9-B7FE-4EF9-A97C-E3371756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0D038B-5734-4FE7-BF00-E3B5D2767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34C023-437F-4881-841A-F2627B39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A9727E-48D4-4D83-A9CA-7CD9649D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47DD8B-2543-4482-8884-890D312E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08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B38C8-11B7-43C3-B667-547024A3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A1B5DE-5B16-4D8D-B45E-9523255E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B7B4A1-995D-4278-B07A-0C1276DA2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8017C6-5240-4B4C-B872-4259A44E9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A7EFE34-F4CB-483D-818F-F5594D237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D679B50-4E99-483D-9C8E-339D77F9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9F7D6C8-BA77-43F3-ABCB-9B228622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40074F5-F9FB-44F8-9E6B-962CB3A1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49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80F1F-418E-40F3-A4CA-C47A3C2B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5E7395-CD39-43E5-A2A3-2294D6AB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41A6D1-9228-46CA-AB32-91579C2C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8C927E-E4C0-45F9-B0C6-53BB8549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72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6C74DE-CDDC-4B95-8FFA-805C8107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DF824-49D7-43A5-B4DE-A86C5589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E5BF9C-B976-4277-93A2-861F1B70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93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5A47E7-F5E1-440E-ABD5-6FCA5B2A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30E973-B369-4DCF-A320-6F7E9C00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7448A7-C769-450C-9A7E-6F8A4005E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B2DC80-D35F-43D9-BEEF-523D8301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34D2C5-4D5C-4165-BDCC-1D7AAAAF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AFDE10-5D74-45C8-A5C6-041E40C8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0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E338C-669F-4B71-A3E5-574B4B48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7F4352-EE91-4506-9F78-55B9B0EFE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BC4C24-D0C2-488B-80E3-B397C63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3F81F3-04EA-401B-8171-C2FD4C1B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CF140D-6BFA-44B3-B5D5-970727D7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4370A2-CC3B-4772-985E-705A25EF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97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BA18507-3960-46D0-992D-C6CAB284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2A0305-1022-470B-9677-CA01FF03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F91A76-BC41-4F73-9AAC-E33B59C3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D3CE-3118-40DB-8B18-4D3C1E62C8F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1F3E23-7D3A-4410-BCF4-8D2129FC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FBBADE-4458-42F0-816B-9B535485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2ABC-C837-4029-9FEC-D0D461715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2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4" name="Immagine 3" descr="WhatsApp Image 2020-09-17 at 12.13.4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7" y="1568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0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4E0AAF5-E221-4B8D-BB49-CAE520EC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14325"/>
            <a:ext cx="10972800" cy="1379105"/>
          </a:xfrm>
        </p:spPr>
        <p:txBody>
          <a:bodyPr>
            <a:normAutofit fontScale="90000"/>
          </a:bodyPr>
          <a:lstStyle/>
          <a:p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Alcune linee unitarie per l’Azione Cattolica – Diocesi di Roma.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- 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documenti di riferimento</a:t>
            </a:r>
            <a:r>
              <a:rPr lang="it-IT" sz="2800" dirty="0">
                <a:latin typeface="+mn-lt"/>
              </a:rPr>
              <a:t>, 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- alcune parole chiave, 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- alcune prospettive future.</a:t>
            </a:r>
            <a:br>
              <a:rPr lang="it-IT" sz="2800" dirty="0"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32A0DA4-BD82-40DC-B581-7E4836BC9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49" y="2263775"/>
            <a:ext cx="11771023" cy="446722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Intervento del cardinale Vicario Angelo De </a:t>
            </a:r>
            <a:r>
              <a:rPr lang="it-IT" dirty="0" err="1"/>
              <a:t>Donatis</a:t>
            </a:r>
            <a:r>
              <a:rPr lang="it-IT" dirty="0"/>
              <a:t> (24 giugno 2020) – Linee pastorali diocesane</a:t>
            </a:r>
          </a:p>
          <a:p>
            <a:endParaRPr lang="it-IT" dirty="0"/>
          </a:p>
          <a:p>
            <a:r>
              <a:rPr lang="it-IT" dirty="0"/>
              <a:t>Lettera del Cardinale Vicario all’Assistente Diocesano Azione Cattolica (26 giugno 2020)</a:t>
            </a:r>
          </a:p>
          <a:p>
            <a:endParaRPr lang="it-IT" dirty="0"/>
          </a:p>
          <a:p>
            <a:r>
              <a:rPr lang="it-IT" dirty="0"/>
              <a:t>Intervento del Cardinale Vicario per incontro con gli operatori pastorali (26 settembre 2020)</a:t>
            </a:r>
          </a:p>
          <a:p>
            <a:endParaRPr lang="it-IT" dirty="0"/>
          </a:p>
          <a:p>
            <a:r>
              <a:rPr lang="it-IT" dirty="0"/>
              <a:t>Intervento del Cardinale Vicario per incontro con  il clero della Diocesi di Roma (28 settembre 2020)</a:t>
            </a:r>
          </a:p>
          <a:p>
            <a:endParaRPr lang="it-IT" dirty="0"/>
          </a:p>
          <a:p>
            <a:r>
              <a:rPr lang="it-IT" dirty="0"/>
              <a:t>A vele spiegate (documento inviato dalla Presidenza Nazionale) (ottobre 2020)</a:t>
            </a:r>
          </a:p>
          <a:p>
            <a:endParaRPr lang="it-IT" dirty="0"/>
          </a:p>
          <a:p>
            <a:r>
              <a:rPr lang="it-IT" dirty="0"/>
              <a:t>Orientamenti per l’anno associativo 2020-2021 – Servire e dare la vita (documento inviato dalla Presidenza Nazionale estate 2020)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69CDFA-51F0-4DB8-8A1D-C699E35C5DC3}"/>
              </a:ext>
            </a:extLst>
          </p:cNvPr>
          <p:cNvSpPr txBox="1"/>
          <p:nvPr/>
        </p:nvSpPr>
        <p:spPr>
          <a:xfrm rot="10800000" flipV="1">
            <a:off x="2752723" y="1201580"/>
            <a:ext cx="7305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I documenti di riferimento</a:t>
            </a:r>
            <a:endParaRPr lang="it-IT" sz="2400" i="1" dirty="0">
              <a:solidFill>
                <a:srgbClr val="FF0000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4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9B8D4BE-6265-4A4F-8EA7-D43A1CFD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1"/>
            <a:ext cx="10896600" cy="1347788"/>
          </a:xfrm>
        </p:spPr>
        <p:txBody>
          <a:bodyPr>
            <a:normAutofit fontScale="90000"/>
          </a:bodyPr>
          <a:lstStyle/>
          <a:p>
            <a:br>
              <a:rPr kumimoji="0" lang="it-I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Alcune</a:t>
            </a:r>
            <a:r>
              <a:rPr kumimoji="0" lang="it-IT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linee unitarie per l’Azione Cattolica – Diocesi di Roma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: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documenti di riferimento, 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alcune parole chiave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alcune prospettive future.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0A2646B-690E-46B4-A173-D4FC0A70F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2182395"/>
            <a:ext cx="6046764" cy="4391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rgbClr val="FF6600"/>
                </a:solidFill>
              </a:rPr>
              <a:t>Ascolto contemplativo</a:t>
            </a:r>
            <a:endParaRPr lang="it-IT" sz="2200" dirty="0"/>
          </a:p>
          <a:p>
            <a:pPr marL="0" indent="0">
              <a:buNone/>
            </a:pPr>
            <a:r>
              <a:rPr lang="it-IT" sz="2200" dirty="0" err="1"/>
              <a:t>Equipes</a:t>
            </a:r>
            <a:r>
              <a:rPr lang="it-IT" sz="2200" dirty="0"/>
              <a:t> pastorali</a:t>
            </a:r>
          </a:p>
          <a:p>
            <a:pPr marL="0" indent="0">
              <a:buNone/>
            </a:pPr>
            <a:r>
              <a:rPr lang="it-IT" sz="2200" dirty="0"/>
              <a:t>Indebolimento fede e tempo della pandemia come </a:t>
            </a:r>
            <a:r>
              <a:rPr lang="it-IT" sz="2200" dirty="0" err="1"/>
              <a:t>kairos</a:t>
            </a:r>
            <a:r>
              <a:rPr lang="it-IT" sz="2200" dirty="0"/>
              <a:t> - progetto pastorale di evangelizzazione</a:t>
            </a:r>
          </a:p>
          <a:p>
            <a:pPr marL="0" indent="0">
              <a:buNone/>
            </a:pPr>
            <a:r>
              <a:rPr lang="it-IT" sz="2200" dirty="0" err="1">
                <a:solidFill>
                  <a:srgbClr val="FF0000"/>
                </a:solidFill>
              </a:rPr>
              <a:t>Evangelii</a:t>
            </a: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 err="1">
                <a:solidFill>
                  <a:srgbClr val="FF0000"/>
                </a:solidFill>
              </a:rPr>
              <a:t>Gaudium</a:t>
            </a:r>
            <a:r>
              <a:rPr lang="it-IT" sz="2200" dirty="0">
                <a:solidFill>
                  <a:srgbClr val="FF0000"/>
                </a:solidFill>
              </a:rPr>
              <a:t> come bussola</a:t>
            </a:r>
          </a:p>
          <a:p>
            <a:pPr marL="0" lvl="0" indent="0">
              <a:buNone/>
            </a:pPr>
            <a:r>
              <a:rPr lang="it-IT" sz="2200" dirty="0">
                <a:solidFill>
                  <a:srgbClr val="3366FF"/>
                </a:solidFill>
              </a:rPr>
              <a:t>Raccontare e incontri volto a volto</a:t>
            </a:r>
          </a:p>
          <a:p>
            <a:pPr marL="0" lvl="0" indent="0">
              <a:buNone/>
            </a:pPr>
            <a:r>
              <a:rPr lang="it-IT" sz="2200" dirty="0">
                <a:solidFill>
                  <a:srgbClr val="FF6600"/>
                </a:solidFill>
              </a:rPr>
              <a:t>Stile della tenerezza e della fraternità</a:t>
            </a:r>
          </a:p>
          <a:p>
            <a:pPr marL="0" lvl="0" indent="0">
              <a:buNone/>
            </a:pPr>
            <a:r>
              <a:rPr lang="it-IT" sz="2200" dirty="0">
                <a:solidFill>
                  <a:srgbClr val="008000"/>
                </a:solidFill>
              </a:rPr>
              <a:t>Amore di amicizia: entrare in relazione con tutti per ascoltarli in maniera contemplativa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7F6B96-5AE9-4250-9443-B35F615C16F4}"/>
              </a:ext>
            </a:extLst>
          </p:cNvPr>
          <p:cNvSpPr txBox="1"/>
          <p:nvPr/>
        </p:nvSpPr>
        <p:spPr>
          <a:xfrm>
            <a:off x="5162550" y="1538289"/>
            <a:ext cx="1857375" cy="48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A8D321-20B1-488B-B925-B3ADE4F94C4A}"/>
              </a:ext>
            </a:extLst>
          </p:cNvPr>
          <p:cNvSpPr txBox="1"/>
          <p:nvPr/>
        </p:nvSpPr>
        <p:spPr>
          <a:xfrm>
            <a:off x="3821849" y="1589490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Alcune parole chiave</a:t>
            </a:r>
            <a:endParaRPr lang="it-IT" sz="2000" dirty="0">
              <a:solidFill>
                <a:srgbClr val="0070C0"/>
              </a:solidFill>
              <a:latin typeface="Modern Love" panose="04090805081005020601" pitchFamily="82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6564175" y="2186265"/>
            <a:ext cx="522607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rgbClr val="3366FF"/>
                </a:solidFill>
              </a:rPr>
              <a:t>Respirare, uscire, incontrare, abbracciare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F6600"/>
                </a:solidFill>
              </a:rPr>
              <a:t>Privilegiare il “tu per tu”, con delicatezza e rispetto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F0000"/>
                </a:solidFill>
              </a:rPr>
              <a:t>Partire dalla fragilità e riscoprire la fraternità</a:t>
            </a:r>
          </a:p>
          <a:p>
            <a:pPr marL="0" indent="0">
              <a:buNone/>
            </a:pPr>
            <a:r>
              <a:rPr lang="it-IT" sz="2200" dirty="0"/>
              <a:t>Custodia dei legami</a:t>
            </a:r>
          </a:p>
          <a:p>
            <a:pPr marL="0" indent="0">
              <a:buNone/>
            </a:pPr>
            <a:r>
              <a:rPr lang="it-IT" sz="2200" dirty="0"/>
              <a:t>Cura della vita interiore</a:t>
            </a:r>
          </a:p>
          <a:p>
            <a:pPr marL="0" indent="0">
              <a:buNone/>
            </a:pPr>
            <a:r>
              <a:rPr lang="it-IT" sz="2200" dirty="0"/>
              <a:t>Farsi prossimi con amore di amicizia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F0000"/>
                </a:solidFill>
              </a:rPr>
              <a:t>Dall’Io al noi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008000"/>
                </a:solidFill>
              </a:rPr>
              <a:t>Servire e (è) dare la vita</a:t>
            </a:r>
          </a:p>
        </p:txBody>
      </p:sp>
    </p:spTree>
    <p:extLst>
      <p:ext uri="{BB962C8B-B14F-4D97-AF65-F5344CB8AC3E}">
        <p14:creationId xmlns:p14="http://schemas.microsoft.com/office/powerpoint/2010/main" val="26342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FEC5F7-B5E5-4BB6-B816-294678F4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253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kumimoji="0" lang="it-I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Alcune linee unitarie per l’Azione Cattolica</a:t>
            </a:r>
            <a:r>
              <a:rPr kumimoji="0" lang="it-IT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– Diocesi di Roma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: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documenti di riferimento, 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alcune parole chiave, 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alcune prospettive future.</a:t>
            </a:r>
            <a:b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C16C3ED-6B53-4A07-BC86-8B64E951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2107096"/>
            <a:ext cx="11648661" cy="46283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Sostegno alla preghiera in casa (liturgia domestica)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Ascolto (dal centro alla periferia e dalla periferia al centro – sportello parrocchie)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Sostegno alle </a:t>
            </a:r>
            <a:r>
              <a:rPr lang="it-IT" sz="2400" dirty="0" err="1"/>
              <a:t>equipes</a:t>
            </a:r>
            <a:r>
              <a:rPr lang="it-IT" sz="2400" dirty="0"/>
              <a:t> pastorali parrocchiali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Sostegno all’evangelizzazione come comunità parrocchiale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Rinnovata vocazione educativa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Popolarità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Dall’io al noi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Cura dei legami e della vita interiore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Custodia della memoria storica (archivio storico e storia dell’AC di Roma)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Corresponsabilità e cogestione: farsi carico della gestione dell’ACI di Roma (parrocchiale e diocesana)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FRATERNITA’ - AMORE DI AMICIZIA – RACCONTO – CURA - CONTEMPLAZIONE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977A08-19E7-43CF-BDB4-FA7D2111F5B4}"/>
              </a:ext>
            </a:extLst>
          </p:cNvPr>
          <p:cNvSpPr txBox="1"/>
          <p:nvPr/>
        </p:nvSpPr>
        <p:spPr>
          <a:xfrm>
            <a:off x="4002882" y="1448093"/>
            <a:ext cx="523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Alcune prospettive future</a:t>
            </a:r>
          </a:p>
        </p:txBody>
      </p:sp>
    </p:spTree>
    <p:extLst>
      <p:ext uri="{BB962C8B-B14F-4D97-AF65-F5344CB8AC3E}">
        <p14:creationId xmlns:p14="http://schemas.microsoft.com/office/powerpoint/2010/main" val="98672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2B6DD87-DD24-4F47-8EEF-4C9FBC38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29" y="340551"/>
            <a:ext cx="10764079" cy="63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D53FEA-7E41-427A-BA87-E69D9F3B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53" y="159027"/>
            <a:ext cx="8627164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0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9245677ED4F394388DC44D8BFA41A21" ma:contentTypeVersion="7" ma:contentTypeDescription="Creare un nuovo documento." ma:contentTypeScope="" ma:versionID="185e7433c47d271781af52397310b393">
  <xsd:schema xmlns:xsd="http://www.w3.org/2001/XMLSchema" xmlns:xs="http://www.w3.org/2001/XMLSchema" xmlns:p="http://schemas.microsoft.com/office/2006/metadata/properties" xmlns:ns3="259fc510-8a6d-4c70-a565-31deff6e831b" xmlns:ns4="d316a654-74ca-4077-a3a9-ad8e44c61587" targetNamespace="http://schemas.microsoft.com/office/2006/metadata/properties" ma:root="true" ma:fieldsID="229313ecc15a38c4f8891c1f55fc7369" ns3:_="" ns4:_="">
    <xsd:import namespace="259fc510-8a6d-4c70-a565-31deff6e831b"/>
    <xsd:import namespace="d316a654-74ca-4077-a3a9-ad8e44c615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fc510-8a6d-4c70-a565-31deff6e8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a654-74ca-4077-a3a9-ad8e44c615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68497-0124-41C5-BEC1-AB4008E0C9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84B60F-C1EB-47F9-851F-EF30FBCD9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fc510-8a6d-4c70-a565-31deff6e831b"/>
    <ds:schemaRef ds:uri="d316a654-74ca-4077-a3a9-ad8e44c615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57A4DA-6DE8-4325-B0A3-F7F522A11BAB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d316a654-74ca-4077-a3a9-ad8e44c61587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259fc510-8a6d-4c70-a565-31deff6e831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Modern Love</vt:lpstr>
      <vt:lpstr>Wingdings</vt:lpstr>
      <vt:lpstr>Tema di Office</vt:lpstr>
      <vt:lpstr> </vt:lpstr>
      <vt:lpstr> Alcune linee unitarie per l’Azione Cattolica – Diocesi di Roma. - documenti di riferimento,  - alcune parole chiave,  - alcune prospettive future. </vt:lpstr>
      <vt:lpstr> Alcune linee unitarie per l’Azione Cattolica – Diocesi di Roma: - documenti di riferimento,  - alcune parole chiave,  - alcune prospettive future. </vt:lpstr>
      <vt:lpstr> Alcune linee unitarie per l’Azione Cattolica – Diocesi di Roma: - documenti di riferimento,  - alcune parole chiave,  - alcune prospettive future. 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Chiara</dc:creator>
  <cp:keywords/>
  <dc:description/>
  <cp:lastModifiedBy>Marco Di Tommasi</cp:lastModifiedBy>
  <cp:revision>41</cp:revision>
  <dcterms:created xsi:type="dcterms:W3CDTF">2020-10-02T10:53:36Z</dcterms:created>
  <dcterms:modified xsi:type="dcterms:W3CDTF">2020-10-16T16:24:57Z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0x010100E9245677ED4F394388DC44D8BFA41A21</vt:lpwstr>
  </property>
</Properties>
</file>